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6" r:id="rId7"/>
    <p:sldId id="263" r:id="rId8"/>
    <p:sldId id="267" r:id="rId9"/>
    <p:sldId id="264" r:id="rId10"/>
    <p:sldId id="265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37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BKA-2018\BKA2018-Brief\REPUBLIK-AT-DOKUMENTVORLAGEN\POTX\HG_Powerpoint_4zu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38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719999" y="1413934"/>
            <a:ext cx="10638035" cy="1329055"/>
          </a:xfrm>
        </p:spPr>
        <p:txBody>
          <a:bodyPr anchor="b" anchorCtr="0"/>
          <a:lstStyle>
            <a:lvl1pPr>
              <a:lnSpc>
                <a:spcPts val="5333"/>
              </a:lnSpc>
              <a:defRPr sz="48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e-DE" dirty="0" smtClean="0"/>
              <a:t>Titelmasterformat 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AT" dirty="0"/>
          </a:p>
        </p:txBody>
      </p:sp>
      <p:sp>
        <p:nvSpPr>
          <p:cNvPr id="3" name="Untertitel 1"/>
          <p:cNvSpPr>
            <a:spLocks noGrp="1"/>
          </p:cNvSpPr>
          <p:nvPr>
            <p:ph type="subTitle" idx="1"/>
          </p:nvPr>
        </p:nvSpPr>
        <p:spPr>
          <a:xfrm>
            <a:off x="719999" y="2833339"/>
            <a:ext cx="10638035" cy="1853851"/>
          </a:xfrm>
        </p:spPr>
        <p:txBody>
          <a:bodyPr/>
          <a:lstStyle>
            <a:lvl1pPr marL="0" indent="0" algn="l">
              <a:lnSpc>
                <a:spcPts val="5333"/>
              </a:lnSpc>
              <a:spcBef>
                <a:spcPts val="0"/>
              </a:spcBef>
              <a:buNone/>
              <a:defRPr sz="4000">
                <a:solidFill>
                  <a:schemeClr val="tx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719667" y="5588001"/>
            <a:ext cx="4563533" cy="554039"/>
          </a:xfrm>
        </p:spPr>
        <p:txBody>
          <a:bodyPr anchor="b" anchorCtr="0"/>
          <a:lstStyle>
            <a:lvl1pPr marL="0" indent="0">
              <a:lnSpc>
                <a:spcPts val="2400"/>
              </a:lnSpc>
              <a:spcAft>
                <a:spcPts val="0"/>
              </a:spcAft>
              <a:buNone/>
              <a:defRPr sz="1867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8869003" y="307201"/>
            <a:ext cx="2933699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AT" sz="1600" dirty="0" smtClean="0">
                <a:solidFill>
                  <a:srgbClr val="338E9C"/>
                </a:solidFill>
              </a:rPr>
              <a:t>bmdw.gv.at</a:t>
            </a:r>
            <a:endParaRPr lang="de-AT" sz="1600" dirty="0">
              <a:solidFill>
                <a:srgbClr val="338E9C"/>
              </a:solidFill>
            </a:endParaRPr>
          </a:p>
        </p:txBody>
      </p:sp>
      <p:pic>
        <p:nvPicPr>
          <p:cNvPr id="12" name="Grafik 11" descr="Logo BMDW" title="Logo BMDW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2400" y="278628"/>
            <a:ext cx="3661893" cy="887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2077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folie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719669" y="2164801"/>
            <a:ext cx="10638367" cy="3977767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10272004" y="6387003"/>
            <a:ext cx="1086029" cy="266700"/>
          </a:xfrm>
        </p:spPr>
        <p:txBody>
          <a:bodyPr/>
          <a:lstStyle/>
          <a:p>
            <a:fld id="{2933CEBA-E778-47DB-BFC2-D4F20D6F4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123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0002" y="1406401"/>
            <a:ext cx="10638033" cy="82945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719669" y="2174401"/>
            <a:ext cx="10638367" cy="3968167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CEBA-E778-47DB-BFC2-D4F20D6F4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8961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+ Text neben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33CEBA-E778-47DB-BFC2-D4F20D6F4963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Bildplatzhalter 6"/>
          <p:cNvSpPr>
            <a:spLocks noGrp="1"/>
          </p:cNvSpPr>
          <p:nvPr>
            <p:ph type="pic" sz="quarter" idx="13"/>
          </p:nvPr>
        </p:nvSpPr>
        <p:spPr>
          <a:xfrm>
            <a:off x="719668" y="2174401"/>
            <a:ext cx="5084233" cy="3968167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>
          <a:xfrm>
            <a:off x="6274833" y="2174401"/>
            <a:ext cx="5083200" cy="3968167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65161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 beliebig - neben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33CEBA-E778-47DB-BFC2-D4F20D6F4963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5"/>
          </p:nvPr>
        </p:nvSpPr>
        <p:spPr>
          <a:xfrm>
            <a:off x="720001" y="2174401"/>
            <a:ext cx="5118100" cy="3968167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6"/>
          </p:nvPr>
        </p:nvSpPr>
        <p:spPr>
          <a:xfrm>
            <a:off x="6239935" y="2174401"/>
            <a:ext cx="5118100" cy="3968167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448126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-beliebig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719669" y="2174401"/>
            <a:ext cx="10638367" cy="3968167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CEBA-E778-47DB-BFC2-D4F20D6F4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384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19999" y="1339240"/>
            <a:ext cx="7185600" cy="1417608"/>
          </a:xfrm>
        </p:spPr>
        <p:txBody>
          <a:bodyPr/>
          <a:lstStyle>
            <a:lvl1pPr>
              <a:lnSpc>
                <a:spcPts val="5333"/>
              </a:lnSpc>
              <a:defRPr sz="4000" b="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Titelmasterformat durch Klicken </a:t>
            </a:r>
            <a:br>
              <a:rPr lang="de-DE" dirty="0" smtClean="0"/>
            </a:br>
            <a:r>
              <a:rPr lang="de-DE" dirty="0" smtClean="0"/>
              <a:t>bearbeiten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719667" y="4857751"/>
            <a:ext cx="4564800" cy="1284288"/>
          </a:xfrm>
        </p:spPr>
        <p:txBody>
          <a:bodyPr anchor="b" anchorCtr="0"/>
          <a:lstStyle>
            <a:lvl1pPr marL="0" indent="0">
              <a:lnSpc>
                <a:spcPts val="2400"/>
              </a:lnSpc>
              <a:spcAft>
                <a:spcPts val="0"/>
              </a:spcAft>
              <a:buNone/>
              <a:defRPr sz="1867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34001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+mn-lt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9559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12982" y="365125"/>
            <a:ext cx="8140817" cy="985503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501628"/>
            <a:ext cx="10515600" cy="5100507"/>
          </a:xfrm>
        </p:spPr>
        <p:txBody>
          <a:bodyPr/>
          <a:lstStyle/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9559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BKA-2018\BKA2018-Brief\REPUBLIK-AT-DOKUMENTVORLAGEN\POTX\HG_Powerpoint_4zu3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38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720002" y="1406526"/>
            <a:ext cx="10638033" cy="829455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0002" y="2164768"/>
            <a:ext cx="10638033" cy="39777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 </a:t>
            </a:r>
            <a:br>
              <a:rPr lang="de-DE" dirty="0" smtClean="0"/>
            </a:br>
            <a:r>
              <a:rPr lang="de-DE" dirty="0" smtClean="0"/>
              <a:t>Erste Ebene </a:t>
            </a:r>
          </a:p>
          <a:p>
            <a:pPr lvl="1"/>
            <a:r>
              <a:rPr lang="de-DE" dirty="0" smtClean="0"/>
              <a:t>Zweite Ebene – wie Ebene zuvor</a:t>
            </a:r>
          </a:p>
          <a:p>
            <a:pPr lvl="2"/>
            <a:r>
              <a:rPr lang="de-DE" dirty="0" smtClean="0"/>
              <a:t>Dritte Ebene – wie Ebene zuvor</a:t>
            </a:r>
          </a:p>
        </p:txBody>
      </p:sp>
      <p:sp>
        <p:nvSpPr>
          <p:cNvPr id="9" name="Fußzeilenplatzhalter 12"/>
          <p:cNvSpPr>
            <a:spLocks noGrp="1"/>
          </p:cNvSpPr>
          <p:nvPr>
            <p:ph type="ftr" sz="quarter" idx="3"/>
          </p:nvPr>
        </p:nvSpPr>
        <p:spPr>
          <a:xfrm>
            <a:off x="720000" y="6387003"/>
            <a:ext cx="9167888" cy="2667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867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20" name="Foliennummernplatzhalter 13"/>
          <p:cNvSpPr>
            <a:spLocks noGrp="1"/>
          </p:cNvSpPr>
          <p:nvPr>
            <p:ph type="sldNum" sz="quarter" idx="4"/>
          </p:nvPr>
        </p:nvSpPr>
        <p:spPr>
          <a:xfrm>
            <a:off x="10077601" y="6387003"/>
            <a:ext cx="1280432" cy="2667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867">
                <a:solidFill>
                  <a:schemeClr val="tx1"/>
                </a:solidFill>
              </a:defRPr>
            </a:lvl1pPr>
          </a:lstStyle>
          <a:p>
            <a:fld id="{2933CEBA-E778-47DB-BFC2-D4F20D6F4963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8869003" y="307201"/>
            <a:ext cx="2933699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AT" sz="1600" dirty="0" smtClean="0">
                <a:solidFill>
                  <a:srgbClr val="338E9C"/>
                </a:solidFill>
              </a:rPr>
              <a:t>bmdw.gv.at</a:t>
            </a:r>
            <a:endParaRPr lang="de-AT" sz="1600" dirty="0">
              <a:solidFill>
                <a:srgbClr val="338E9C"/>
              </a:solidFill>
            </a:endParaRPr>
          </a:p>
        </p:txBody>
      </p:sp>
      <p:pic>
        <p:nvPicPr>
          <p:cNvPr id="11" name="Grafik 10" descr="Logo BMDW" title="Logo BMDW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2400" y="278628"/>
            <a:ext cx="3661893" cy="887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6948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defTabSz="1219170" rtl="0" eaLnBrk="1" latinLnBrk="0" hangingPunct="1">
        <a:lnSpc>
          <a:spcPts val="4000"/>
        </a:lnSpc>
        <a:spcBef>
          <a:spcPct val="0"/>
        </a:spcBef>
        <a:buNone/>
        <a:defRPr sz="3200" b="1" kern="1200">
          <a:solidFill>
            <a:srgbClr val="338E9C"/>
          </a:solidFill>
          <a:latin typeface="+mj-lt"/>
          <a:ea typeface="+mj-ea"/>
          <a:cs typeface="+mj-cs"/>
        </a:defRPr>
      </a:lvl1pPr>
    </p:titleStyle>
    <p:bodyStyle>
      <a:lvl1pPr marL="335992" marR="0" indent="-335992" algn="l" defTabSz="1219170" rtl="0" eaLnBrk="1" fontAlgn="auto" latinLnBrk="0" hangingPunct="1">
        <a:lnSpc>
          <a:spcPts val="3200"/>
        </a:lnSpc>
        <a:spcBef>
          <a:spcPts val="0"/>
        </a:spcBef>
        <a:spcAft>
          <a:spcPts val="1900"/>
        </a:spcAft>
        <a:buClr>
          <a:srgbClr val="338E9C"/>
        </a:buClr>
        <a:buSzTx/>
        <a:buFont typeface="Arial" panose="020B0604020202020204" pitchFamily="34" charset="0"/>
        <a:buChar char="•"/>
        <a:tabLst/>
        <a:defRPr sz="24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1pPr>
      <a:lvl2pPr marL="671983" marR="0" indent="-335992" algn="l" defTabSz="1219170" rtl="0" eaLnBrk="1" fontAlgn="auto" latinLnBrk="0" hangingPunct="1">
        <a:lnSpc>
          <a:spcPts val="3200"/>
        </a:lnSpc>
        <a:spcBef>
          <a:spcPts val="0"/>
        </a:spcBef>
        <a:spcAft>
          <a:spcPts val="1900"/>
        </a:spcAft>
        <a:buClrTx/>
        <a:buSzTx/>
        <a:buFont typeface="Corbel" panose="020B0503020204020204" pitchFamily="34" charset="0"/>
        <a:buChar char="−"/>
        <a:tabLst/>
        <a:defRPr sz="24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2pPr>
      <a:lvl3pPr marL="1007975" indent="-335992" algn="l" defTabSz="1219170" rtl="0" eaLnBrk="1" latinLnBrk="0" hangingPunct="1">
        <a:lnSpc>
          <a:spcPts val="3200"/>
        </a:lnSpc>
        <a:spcBef>
          <a:spcPts val="0"/>
        </a:spcBef>
        <a:spcAft>
          <a:spcPts val="1900"/>
        </a:spcAft>
        <a:buClr>
          <a:srgbClr val="338E9C"/>
        </a:buClr>
        <a:buFont typeface="Arial" pitchFamily="34" charset="0"/>
        <a:buChar char="•"/>
        <a:defRPr sz="24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–"/>
        <a:defRPr sz="24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533"/>
        </a:spcBef>
        <a:buClr>
          <a:schemeClr val="tx2"/>
        </a:buClr>
        <a:buFont typeface="Arial" pitchFamily="34" charset="0"/>
        <a:buChar char="»"/>
        <a:defRPr sz="24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989666"/>
            <a:ext cx="9144000" cy="927630"/>
          </a:xfrm>
        </p:spPr>
        <p:txBody>
          <a:bodyPr>
            <a:normAutofit/>
          </a:bodyPr>
          <a:lstStyle/>
          <a:p>
            <a:pPr lvl="1"/>
            <a:r>
              <a:rPr lang="de-DE" sz="4400" dirty="0" smtClean="0">
                <a:latin typeface="+mn-lt"/>
              </a:rPr>
              <a:t>WS 3: Sicherung der Gemeinnützigkeit</a:t>
            </a:r>
            <a:endParaRPr lang="de-DE" sz="4400" dirty="0">
              <a:latin typeface="+mn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441164"/>
            <a:ext cx="9144000" cy="1952103"/>
          </a:xfrm>
        </p:spPr>
        <p:txBody>
          <a:bodyPr>
            <a:normAutofit/>
          </a:bodyPr>
          <a:lstStyle/>
          <a:p>
            <a:pPr algn="l"/>
            <a:r>
              <a:rPr lang="de-A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Schutz des Vermögens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de-A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Regierungskommissär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de-A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Stärkung der Aufsicht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de-A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Sitzverlegung</a:t>
            </a:r>
            <a:endParaRPr lang="de-D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63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25800" y="365125"/>
            <a:ext cx="8128000" cy="985503"/>
          </a:xfrm>
        </p:spPr>
        <p:txBody>
          <a:bodyPr/>
          <a:lstStyle/>
          <a:p>
            <a:r>
              <a:rPr lang="de-AT" dirty="0" smtClean="0"/>
              <a:t>Sonstiges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Ausschluss der gewerblichen Kurzzeit-Vermietung (§8 Abs 3 WGG)</a:t>
            </a:r>
          </a:p>
          <a:p>
            <a:pPr marL="800100" lvl="1" indent="-342900"/>
            <a:r>
              <a:rPr lang="de-AT" dirty="0" smtClean="0"/>
              <a:t>gilt auch für ehemalige </a:t>
            </a:r>
            <a:r>
              <a:rPr lang="de-AT" dirty="0" smtClean="0"/>
              <a:t>GBV</a:t>
            </a:r>
          </a:p>
          <a:p>
            <a:pPr marL="800100" lvl="1" indent="-342900"/>
            <a:endParaRPr lang="de-AT" dirty="0" smtClean="0"/>
          </a:p>
          <a:p>
            <a:r>
              <a:rPr lang="de-AT" dirty="0" smtClean="0"/>
              <a:t>Informationspflicht </a:t>
            </a:r>
            <a:r>
              <a:rPr lang="de-AT" dirty="0" smtClean="0"/>
              <a:t>des Firmenbuchgerichts auch </a:t>
            </a:r>
            <a:r>
              <a:rPr lang="de-AT" smtClean="0"/>
              <a:t>an </a:t>
            </a:r>
            <a:r>
              <a:rPr lang="de-AT" smtClean="0"/>
              <a:t>Revisionsverband</a:t>
            </a:r>
          </a:p>
          <a:p>
            <a:endParaRPr lang="de-AT" dirty="0" smtClean="0"/>
          </a:p>
          <a:p>
            <a:r>
              <a:rPr lang="de-AT" dirty="0" smtClean="0"/>
              <a:t>Eignung </a:t>
            </a:r>
            <a:r>
              <a:rPr lang="de-AT" dirty="0" smtClean="0"/>
              <a:t>(Fitness) für alle Organwalter (auch AR-Mitglieder) (§ 24 Abs 1 WGG)</a:t>
            </a:r>
          </a:p>
          <a:p>
            <a:r>
              <a:rPr lang="de-AT" dirty="0" smtClean="0"/>
              <a:t>erhöhte </a:t>
            </a:r>
            <a:r>
              <a:rPr lang="de-AT" dirty="0" smtClean="0"/>
              <a:t>Zuverlässigkeit (Properness) für zuvor bei GBV Beschäftigte (§ 24 Abs 1 WGG)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026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17332" y="365125"/>
            <a:ext cx="8136467" cy="985503"/>
          </a:xfrm>
        </p:spPr>
        <p:txBody>
          <a:bodyPr/>
          <a:lstStyle/>
          <a:p>
            <a:r>
              <a:rPr lang="de-AT" dirty="0" smtClean="0"/>
              <a:t>Regierungskommissär 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de-AT" dirty="0" smtClean="0"/>
              <a:t>Land kann (analog zum Bankenbereich) mit Bescheid einen Regierungskommissär bestellen, um Schaden für GBV und Nutzer abzuwenden und Spekulationen zu verhindern (§ 30 WGG neu) </a:t>
            </a:r>
          </a:p>
          <a:p>
            <a:pPr marL="0" lvl="1" indent="0">
              <a:buNone/>
            </a:pPr>
            <a:r>
              <a:rPr lang="de-AT" dirty="0" smtClean="0"/>
              <a:t>„… </a:t>
            </a:r>
            <a:r>
              <a:rPr lang="de-AT" i="1" dirty="0" smtClean="0"/>
              <a:t>bei Bestehen einer erheblichen Gefahr für Einhaltung der Bestimmungen dieses Gesetzes sowie zur Sicherung der Vermögensbindung …</a:t>
            </a:r>
            <a:r>
              <a:rPr lang="de-AT" dirty="0" smtClean="0"/>
              <a:t>“ </a:t>
            </a:r>
          </a:p>
          <a:p>
            <a:pPr lvl="1"/>
            <a:r>
              <a:rPr lang="de-AT" dirty="0" smtClean="0"/>
              <a:t>befristet </a:t>
            </a:r>
            <a:r>
              <a:rPr lang="de-AT" dirty="0" smtClean="0"/>
              <a:t>auf höchstens ein Jahr, Wiederbestellungen bis zu drei Jahren zulässig</a:t>
            </a:r>
          </a:p>
          <a:p>
            <a:pPr lvl="1"/>
            <a:r>
              <a:rPr lang="de-AT" dirty="0" smtClean="0"/>
              <a:t>in Verfahren gem § 35 WGG längstens bis zum Abschluss des Verfahrens nach § 36 WGG,</a:t>
            </a:r>
          </a:p>
          <a:p>
            <a:pPr lvl="1"/>
            <a:r>
              <a:rPr lang="de-AT" dirty="0" smtClean="0"/>
              <a:t>in einem Verfahren gem</a:t>
            </a:r>
            <a:r>
              <a:rPr lang="de-AT" dirty="0"/>
              <a:t> </a:t>
            </a:r>
            <a:r>
              <a:rPr lang="de-AT" dirty="0" smtClean="0"/>
              <a:t>§ 35a WGG längstens bis zur Übernahme der Eigentumsrechte gem § 36b WGG</a:t>
            </a:r>
          </a:p>
        </p:txBody>
      </p:sp>
    </p:spTree>
    <p:extLst>
      <p:ext uri="{BB962C8B-B14F-4D97-AF65-F5344CB8AC3E}">
        <p14:creationId xmlns:p14="http://schemas.microsoft.com/office/powerpoint/2010/main" val="326230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25800" y="365125"/>
            <a:ext cx="8128000" cy="985503"/>
          </a:xfrm>
        </p:spPr>
        <p:txBody>
          <a:bodyPr/>
          <a:lstStyle/>
          <a:p>
            <a:r>
              <a:rPr lang="de-AT" dirty="0" smtClean="0"/>
              <a:t>Regierungskommissär 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de-AT" dirty="0" smtClean="0"/>
              <a:t>Regierungskommissär hat fachkundig und gem. § 24 Abs. 1 WGG </a:t>
            </a:r>
            <a:r>
              <a:rPr lang="de-AT" b="1" dirty="0" smtClean="0"/>
              <a:t>zuverlässig</a:t>
            </a:r>
            <a:r>
              <a:rPr lang="de-AT" dirty="0" smtClean="0"/>
              <a:t> zu sein</a:t>
            </a:r>
          </a:p>
          <a:p>
            <a:pPr marL="0" lvl="1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de-AT" dirty="0" smtClean="0"/>
              <a:t>Rechtsanwälte, Wirtschaftstreuhänder, Revisoren (Zulassung gem § 17a Abs. 1 </a:t>
            </a:r>
            <a:r>
              <a:rPr lang="de-AT" dirty="0" err="1" smtClean="0"/>
              <a:t>GenRevG</a:t>
            </a:r>
            <a:r>
              <a:rPr lang="de-AT" dirty="0" smtClean="0"/>
              <a:t>)</a:t>
            </a:r>
          </a:p>
          <a:p>
            <a:pPr marL="0" lvl="1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de-AT" dirty="0" smtClean="0"/>
              <a:t>Rechtsmittel gegen Bestellungs- / Abberufungsbescheid haben keine aufschiebende Wirkung</a:t>
            </a:r>
          </a:p>
          <a:p>
            <a:pPr marL="0" lvl="1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de-AT" dirty="0" smtClean="0"/>
              <a:t>Vergütung </a:t>
            </a:r>
            <a:r>
              <a:rPr lang="de-AT" dirty="0" smtClean="0"/>
              <a:t>des Regierungskommissärs hat in angemessenem Verhältnis zur Arbeit zu stehen, § 28 Abs 9 WGG von </a:t>
            </a:r>
            <a:r>
              <a:rPr lang="de-AT" dirty="0" err="1" smtClean="0"/>
              <a:t>LReg</a:t>
            </a:r>
            <a:r>
              <a:rPr lang="de-AT" dirty="0" smtClean="0"/>
              <a:t> sinngemäß anzuwenden</a:t>
            </a:r>
          </a:p>
          <a:p>
            <a:pPr marL="0" lvl="1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de-AT" dirty="0" err="1" smtClean="0"/>
              <a:t>LReg</a:t>
            </a:r>
            <a:r>
              <a:rPr lang="de-AT" dirty="0" smtClean="0"/>
              <a:t> hat die Eintragung der Bestellung und deren Löschung im Firmenbuch zu veranlassen (auf Kosten GBV)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3205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08866" y="365125"/>
            <a:ext cx="8144933" cy="985503"/>
          </a:xfrm>
        </p:spPr>
        <p:txBody>
          <a:bodyPr/>
          <a:lstStyle/>
          <a:p>
            <a:r>
              <a:rPr lang="de-AT" dirty="0" smtClean="0"/>
              <a:t>Regierungskommissär III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1" indent="0">
              <a:lnSpc>
                <a:spcPct val="120000"/>
              </a:lnSpc>
              <a:buNone/>
            </a:pPr>
            <a:r>
              <a:rPr lang="de-AT" dirty="0" smtClean="0"/>
              <a:t>Regierungskommissär kann an allen GV und HV, an Geschäftsführungs-, Vorstands- und AR-Sitzungen mit Rederecht teilnehmen</a:t>
            </a:r>
          </a:p>
          <a:p>
            <a:pPr marL="0" lvl="1" indent="0">
              <a:lnSpc>
                <a:spcPct val="120000"/>
              </a:lnSpc>
              <a:buNone/>
            </a:pPr>
            <a:r>
              <a:rPr lang="de-AT" dirty="0" smtClean="0"/>
              <a:t>Aufsichtsrechte </a:t>
            </a:r>
            <a:r>
              <a:rPr lang="de-AT" dirty="0" smtClean="0"/>
              <a:t>gem § 29 Abs 1 + 2 WGG:</a:t>
            </a:r>
          </a:p>
          <a:p>
            <a:pPr lvl="2">
              <a:lnSpc>
                <a:spcPct val="120000"/>
              </a:lnSpc>
            </a:pPr>
            <a:r>
              <a:rPr lang="de-AT" dirty="0" smtClean="0"/>
              <a:t>Einsichtnahme + Prüfung der Geschäftsgebarung und Rechnungsabschlüsse</a:t>
            </a:r>
          </a:p>
          <a:p>
            <a:pPr lvl="2">
              <a:lnSpc>
                <a:spcPct val="120000"/>
              </a:lnSpc>
            </a:pPr>
            <a:r>
              <a:rPr lang="de-AT" dirty="0" smtClean="0"/>
              <a:t>Einholung von Berichten zu einzelnen Geschäftsfällen</a:t>
            </a:r>
          </a:p>
          <a:p>
            <a:pPr lvl="2">
              <a:lnSpc>
                <a:spcPct val="120000"/>
              </a:lnSpc>
            </a:pPr>
            <a:r>
              <a:rPr lang="de-AT" dirty="0" smtClean="0"/>
              <a:t>Beauftragung Revisionsverband oder externer Sachverständiger</a:t>
            </a:r>
          </a:p>
          <a:p>
            <a:pPr marL="0" lvl="1" indent="0">
              <a:lnSpc>
                <a:spcPct val="120000"/>
              </a:lnSpc>
              <a:buNone/>
            </a:pPr>
            <a:r>
              <a:rPr lang="de-AT" dirty="0" smtClean="0"/>
              <a:t>Regierungskommissär </a:t>
            </a:r>
            <a:r>
              <a:rPr lang="de-AT" dirty="0" smtClean="0"/>
              <a:t>hat vor Vertragsabschluss, bei sonstiger Rechtsunwirksamkeit, Rechtsgeschäften</a:t>
            </a:r>
          </a:p>
          <a:p>
            <a:pPr lvl="2">
              <a:lnSpc>
                <a:spcPct val="120000"/>
              </a:lnSpc>
            </a:pPr>
            <a:r>
              <a:rPr lang="de-AT" dirty="0" smtClean="0"/>
              <a:t>gem § 7 Abs 1a und Abs 3 Z 6 WGG (insbes. Grundstücksgeschäfte, Finanzierung etc.),</a:t>
            </a:r>
          </a:p>
          <a:p>
            <a:pPr lvl="2">
              <a:lnSpc>
                <a:spcPct val="120000"/>
              </a:lnSpc>
            </a:pPr>
            <a:r>
              <a:rPr lang="de-AT" dirty="0" smtClean="0"/>
              <a:t>gem § 9a Abs 2 und 2a WGG („Compliance“) oder</a:t>
            </a:r>
          </a:p>
          <a:p>
            <a:pPr lvl="2">
              <a:lnSpc>
                <a:spcPct val="120000"/>
              </a:lnSpc>
            </a:pPr>
            <a:r>
              <a:rPr lang="de-AT" dirty="0" smtClean="0"/>
              <a:t>die aufgrund anderer Gesetze oder gem Satzung (§ 4 WGG) AR-zustimmungspflichtig sind, zuzustimmen, </a:t>
            </a:r>
          </a:p>
          <a:p>
            <a:pPr marL="0" lvl="1" indent="0">
              <a:lnSpc>
                <a:spcPct val="120000"/>
              </a:lnSpc>
              <a:buNone/>
            </a:pPr>
            <a:r>
              <a:rPr lang="de-AT" dirty="0" smtClean="0"/>
              <a:t>sofern nicht geeignet, die Gefahr gem Abs 1 zu vergrößern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3478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25800" y="365125"/>
            <a:ext cx="8128000" cy="985503"/>
          </a:xfrm>
        </p:spPr>
        <p:txBody>
          <a:bodyPr/>
          <a:lstStyle/>
          <a:p>
            <a:r>
              <a:rPr lang="de-AT" dirty="0" smtClean="0"/>
              <a:t>Parteistellung des Revisionsverbandes 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de-AT" sz="2400" dirty="0"/>
              <a:t>Parteistellung Verband, um einheitlichere Aufsicht der Länder zu erreichen </a:t>
            </a:r>
            <a:r>
              <a:rPr lang="de-AT" sz="2000" dirty="0"/>
              <a:t>(§ 33</a:t>
            </a:r>
            <a:r>
              <a:rPr lang="de-AT" sz="2000" dirty="0" smtClean="0"/>
              <a:t>)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AT" sz="1800" dirty="0" smtClean="0"/>
              <a:t>§ </a:t>
            </a:r>
            <a:r>
              <a:rPr lang="de-AT" sz="1800" dirty="0" smtClean="0"/>
              <a:t>10a WGG </a:t>
            </a:r>
            <a:r>
              <a:rPr lang="de-AT" sz="1800" dirty="0"/>
              <a:t>(Anteilsübertragungen + „Paketverkäufe“),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AT" sz="1800" dirty="0"/>
              <a:t>§ 29 </a:t>
            </a:r>
            <a:r>
              <a:rPr lang="de-AT" sz="1800" dirty="0" smtClean="0"/>
              <a:t>Abs </a:t>
            </a:r>
            <a:r>
              <a:rPr lang="de-AT" sz="1800" dirty="0"/>
              <a:t>3 </a:t>
            </a:r>
            <a:r>
              <a:rPr lang="de-AT" sz="1800" dirty="0" smtClean="0"/>
              <a:t>WGG (Mängelbehebungsverfahren</a:t>
            </a:r>
            <a:r>
              <a:rPr lang="de-AT" sz="1800" dirty="0"/>
              <a:t>), 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AT" sz="1800" dirty="0"/>
              <a:t>§ 30  </a:t>
            </a:r>
            <a:r>
              <a:rPr lang="de-AT" sz="1800" dirty="0" smtClean="0"/>
              <a:t>WGG (Bestellung </a:t>
            </a:r>
            <a:r>
              <a:rPr lang="de-AT" sz="1800" dirty="0"/>
              <a:t>Regierungskommissär), 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AT" sz="1800" dirty="0"/>
              <a:t>§ 34 </a:t>
            </a:r>
            <a:r>
              <a:rPr lang="de-AT" sz="1800" dirty="0" smtClean="0"/>
              <a:t>WGG (Anerkennung </a:t>
            </a:r>
            <a:r>
              <a:rPr lang="de-AT" sz="1800" dirty="0"/>
              <a:t>der Gemeinnützigkeit), 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AT" sz="1800" dirty="0"/>
              <a:t>§ 35 </a:t>
            </a:r>
            <a:r>
              <a:rPr lang="de-AT" sz="1800" dirty="0" smtClean="0"/>
              <a:t>WGG (Entziehung </a:t>
            </a:r>
            <a:r>
              <a:rPr lang="de-AT" sz="1800" dirty="0"/>
              <a:t>der Gemeinnützigkeit), 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AT" sz="1800" dirty="0"/>
              <a:t>§ 35a </a:t>
            </a:r>
            <a:r>
              <a:rPr lang="de-AT" sz="1800" dirty="0" smtClean="0"/>
              <a:t>WGG (Übernahme </a:t>
            </a:r>
            <a:r>
              <a:rPr lang="de-AT" sz="1800" dirty="0"/>
              <a:t>von Eigentumsrechten)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AT" sz="1800" dirty="0"/>
              <a:t>§ 36 </a:t>
            </a:r>
            <a:r>
              <a:rPr lang="de-AT" sz="1800" dirty="0" smtClean="0"/>
              <a:t>WGG (vorläufige/endgültige </a:t>
            </a:r>
            <a:r>
              <a:rPr lang="de-AT" sz="1800" dirty="0"/>
              <a:t>Geldleistung bei Entziehung</a:t>
            </a:r>
            <a:r>
              <a:rPr lang="de-AT" sz="1800" dirty="0" smtClean="0"/>
              <a:t>)</a:t>
            </a:r>
          </a:p>
          <a:p>
            <a:pPr marL="0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de-AT" sz="2000" dirty="0" smtClean="0"/>
              <a:t>Verband </a:t>
            </a:r>
            <a:r>
              <a:rPr lang="de-AT" sz="2000" dirty="0" smtClean="0"/>
              <a:t>kann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AT" sz="2000" dirty="0" smtClean="0"/>
              <a:t>verfahrensleitende Anträge stellen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AT" sz="2000" dirty="0" smtClean="0"/>
              <a:t>Rechtsmittel zu ergreifen, einschließlich Erhebung von Beschwerden (Fristsetzungsanträgen) an Verwaltungsgericht sowie Revisionen an GH des öffentlichen Rechts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AT" sz="2000" dirty="0" smtClean="0"/>
              <a:t>zur Durchführung seiner Interessenvertretungsaufgabe Stellungnahmen zu Gesetzesentwürfen und -vorhaben erstatten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de-AT" sz="2000" dirty="0"/>
          </a:p>
          <a:p>
            <a:pPr marL="0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de-AT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54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892046"/>
              </p:ext>
            </p:extLst>
          </p:nvPr>
        </p:nvGraphicFramePr>
        <p:xfrm>
          <a:off x="567267" y="821262"/>
          <a:ext cx="10786532" cy="5725072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6172200">
                  <a:extLst>
                    <a:ext uri="{9D8B030D-6E8A-4147-A177-3AD203B41FA5}">
                      <a16:colId xmlns:a16="http://schemas.microsoft.com/office/drawing/2014/main" val="3232615002"/>
                    </a:ext>
                  </a:extLst>
                </a:gridCol>
                <a:gridCol w="2269066">
                  <a:extLst>
                    <a:ext uri="{9D8B030D-6E8A-4147-A177-3AD203B41FA5}">
                      <a16:colId xmlns:a16="http://schemas.microsoft.com/office/drawing/2014/main" val="2671878856"/>
                    </a:ext>
                  </a:extLst>
                </a:gridCol>
                <a:gridCol w="2345266">
                  <a:extLst>
                    <a:ext uri="{9D8B030D-6E8A-4147-A177-3AD203B41FA5}">
                      <a16:colId xmlns:a16="http://schemas.microsoft.com/office/drawing/2014/main" val="1964395436"/>
                    </a:ext>
                  </a:extLst>
                </a:gridCol>
              </a:tblGrid>
              <a:tr h="487034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de-DE" sz="1600">
                          <a:solidFill>
                            <a:schemeClr val="tx1"/>
                          </a:solidFill>
                          <a:effectLst/>
                        </a:rPr>
                        <a:t>Finanzbehörde</a:t>
                      </a:r>
                      <a:endParaRPr lang="de-DE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de-DE" sz="1600">
                          <a:solidFill>
                            <a:schemeClr val="tx1"/>
                          </a:solidFill>
                          <a:effectLst/>
                        </a:rPr>
                        <a:t>Revisionsverband</a:t>
                      </a:r>
                      <a:endParaRPr lang="de-DE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3210029"/>
                  </a:ext>
                </a:extLst>
              </a:tr>
              <a:tr h="487034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effectLst/>
                        </a:rPr>
                        <a:t>§ 7 Abs 4 (Ausnahmegenehmigung)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de-DE" sz="1600">
                          <a:solidFill>
                            <a:schemeClr val="tx1"/>
                          </a:solidFill>
                          <a:effectLst/>
                        </a:rPr>
                        <a:t>Partei</a:t>
                      </a:r>
                      <a:endParaRPr lang="de-DE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de-DE" sz="1600">
                          <a:solidFill>
                            <a:schemeClr val="tx1"/>
                          </a:solidFill>
                          <a:effectLst/>
                        </a:rPr>
                        <a:t>Beteiligter</a:t>
                      </a:r>
                      <a:endParaRPr lang="de-DE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474314"/>
                  </a:ext>
                </a:extLst>
              </a:tr>
              <a:tr h="243518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de-DE" sz="1600">
                          <a:solidFill>
                            <a:schemeClr val="tx1"/>
                          </a:solidFill>
                          <a:effectLst/>
                        </a:rPr>
                        <a:t>§ 7 Abs 5 (Bauunterbrechung)</a:t>
                      </a:r>
                      <a:endParaRPr lang="de-DE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de-DE" sz="1600">
                          <a:solidFill>
                            <a:schemeClr val="tx1"/>
                          </a:solidFill>
                          <a:effectLst/>
                        </a:rPr>
                        <a:t>Beteiligte</a:t>
                      </a:r>
                      <a:endParaRPr lang="de-DE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de-DE" sz="16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de-DE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8678090"/>
                  </a:ext>
                </a:extLst>
              </a:tr>
              <a:tr h="487034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de-DE" sz="1600">
                          <a:solidFill>
                            <a:schemeClr val="tx1"/>
                          </a:solidFill>
                          <a:effectLst/>
                        </a:rPr>
                        <a:t>§ 10a Abs 1 (Veräußerungen von Anteilen, Bauten und Anlagen)</a:t>
                      </a:r>
                      <a:endParaRPr lang="de-DE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de-DE" sz="1600">
                          <a:solidFill>
                            <a:schemeClr val="tx1"/>
                          </a:solidFill>
                          <a:effectLst/>
                        </a:rPr>
                        <a:t>Partei</a:t>
                      </a:r>
                      <a:endParaRPr lang="de-DE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</a:rPr>
                        <a:t>Partei</a:t>
                      </a:r>
                      <a:endParaRPr lang="de-D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5485373"/>
                  </a:ext>
                </a:extLst>
              </a:tr>
              <a:tr h="243518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de-DE" sz="1600">
                          <a:solidFill>
                            <a:schemeClr val="tx1"/>
                          </a:solidFill>
                          <a:effectLst/>
                        </a:rPr>
                        <a:t>§ 10b (Sitzverlegung)</a:t>
                      </a:r>
                      <a:endParaRPr lang="de-DE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de-DE" sz="1600">
                          <a:solidFill>
                            <a:schemeClr val="tx1"/>
                          </a:solidFill>
                          <a:effectLst/>
                        </a:rPr>
                        <a:t>Partei</a:t>
                      </a:r>
                      <a:endParaRPr lang="de-DE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de-DE" sz="1600" b="1" i="0" dirty="0">
                          <a:solidFill>
                            <a:schemeClr val="tx1"/>
                          </a:solidFill>
                          <a:effectLst/>
                        </a:rPr>
                        <a:t>Beteiligter</a:t>
                      </a:r>
                      <a:endParaRPr lang="de-DE" sz="1600" b="1" i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3960103"/>
                  </a:ext>
                </a:extLst>
              </a:tr>
              <a:tr h="487034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de-DE" sz="1600" i="1" dirty="0">
                          <a:solidFill>
                            <a:schemeClr val="tx1"/>
                          </a:solidFill>
                          <a:effectLst/>
                        </a:rPr>
                        <a:t>§ 11 Abs 2 (Verwertung Restvermögen)</a:t>
                      </a:r>
                      <a:endParaRPr lang="de-DE" sz="16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de-DE" sz="1600" i="1" dirty="0">
                          <a:solidFill>
                            <a:schemeClr val="tx1"/>
                          </a:solidFill>
                          <a:effectLst/>
                        </a:rPr>
                        <a:t>Beteiligte</a:t>
                      </a:r>
                      <a:endParaRPr lang="de-DE" sz="16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de-DE" sz="1600" i="1" dirty="0">
                          <a:solidFill>
                            <a:schemeClr val="tx1"/>
                          </a:solidFill>
                          <a:effectLst/>
                        </a:rPr>
                        <a:t>Beteiligter</a:t>
                      </a:r>
                      <a:endParaRPr lang="de-DE" sz="16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224830"/>
                  </a:ext>
                </a:extLst>
              </a:tr>
              <a:tr h="243518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de-DE" sz="1600">
                          <a:solidFill>
                            <a:schemeClr val="tx1"/>
                          </a:solidFill>
                          <a:effectLst/>
                        </a:rPr>
                        <a:t>§ 29 Abs 3 (Mängelbehebung)</a:t>
                      </a:r>
                      <a:endParaRPr lang="de-DE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effectLst/>
                        </a:rPr>
                        <a:t>Partei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</a:rPr>
                        <a:t>Partei</a:t>
                      </a:r>
                      <a:endParaRPr lang="de-D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3103227"/>
                  </a:ext>
                </a:extLst>
              </a:tr>
              <a:tr h="243518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de-DE" sz="1600">
                          <a:solidFill>
                            <a:schemeClr val="tx1"/>
                          </a:solidFill>
                          <a:effectLst/>
                        </a:rPr>
                        <a:t>§ 30 (Regierungskommissär)</a:t>
                      </a:r>
                      <a:endParaRPr lang="de-DE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</a:rPr>
                        <a:t>Partei</a:t>
                      </a:r>
                      <a:endParaRPr lang="de-D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</a:rPr>
                        <a:t>Partei</a:t>
                      </a:r>
                      <a:endParaRPr lang="de-D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3344941"/>
                  </a:ext>
                </a:extLst>
              </a:tr>
              <a:tr h="487034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de-DE" sz="1600">
                          <a:solidFill>
                            <a:schemeClr val="tx1"/>
                          </a:solidFill>
                          <a:effectLst/>
                        </a:rPr>
                        <a:t>§ 34 (Anerkennung Gemeinnützigkeit)</a:t>
                      </a:r>
                      <a:endParaRPr lang="de-DE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de-DE" sz="1600">
                          <a:solidFill>
                            <a:schemeClr val="tx1"/>
                          </a:solidFill>
                          <a:effectLst/>
                        </a:rPr>
                        <a:t>Partei</a:t>
                      </a:r>
                      <a:endParaRPr lang="de-DE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</a:rPr>
                        <a:t>Partei</a:t>
                      </a:r>
                      <a:endParaRPr lang="de-D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6007869"/>
                  </a:ext>
                </a:extLst>
              </a:tr>
              <a:tr h="487034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de-DE" sz="1600">
                          <a:solidFill>
                            <a:schemeClr val="tx1"/>
                          </a:solidFill>
                          <a:effectLst/>
                        </a:rPr>
                        <a:t>§ 35 (Entziehung Gemeinnützigkeit)</a:t>
                      </a:r>
                      <a:endParaRPr lang="de-DE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de-DE" sz="1600">
                          <a:solidFill>
                            <a:schemeClr val="tx1"/>
                          </a:solidFill>
                          <a:effectLst/>
                        </a:rPr>
                        <a:t>Partei</a:t>
                      </a:r>
                      <a:endParaRPr lang="de-DE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</a:rPr>
                        <a:t>Partei</a:t>
                      </a:r>
                      <a:endParaRPr lang="de-D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7108861"/>
                  </a:ext>
                </a:extLst>
              </a:tr>
              <a:tr h="487034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de-DE" sz="1600">
                          <a:solidFill>
                            <a:schemeClr val="tx1"/>
                          </a:solidFill>
                          <a:effectLst/>
                        </a:rPr>
                        <a:t>§ 35a (rechtsgeschäftliche Übernahme von Anteilsrechten)</a:t>
                      </a:r>
                      <a:endParaRPr lang="de-DE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de-DE" sz="16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de-DE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</a:rPr>
                        <a:t>Partei</a:t>
                      </a:r>
                      <a:endParaRPr lang="de-D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655642"/>
                  </a:ext>
                </a:extLst>
              </a:tr>
              <a:tr h="243518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de-DE" sz="1600">
                          <a:solidFill>
                            <a:schemeClr val="tx1"/>
                          </a:solidFill>
                          <a:effectLst/>
                        </a:rPr>
                        <a:t>§ 36 (Rechtswirkung Entziehung)</a:t>
                      </a:r>
                      <a:endParaRPr lang="de-DE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de-DE" sz="1600">
                          <a:solidFill>
                            <a:schemeClr val="tx1"/>
                          </a:solidFill>
                          <a:effectLst/>
                        </a:rPr>
                        <a:t>Partei</a:t>
                      </a:r>
                      <a:endParaRPr lang="de-DE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</a:rPr>
                        <a:t>Partei</a:t>
                      </a:r>
                      <a:endParaRPr lang="de-D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1446948"/>
                  </a:ext>
                </a:extLst>
              </a:tr>
              <a:tr h="487034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effectLst/>
                        </a:rPr>
                        <a:t>§ 36b (</a:t>
                      </a:r>
                      <a:r>
                        <a:rPr lang="de-DE" sz="1600" dirty="0" err="1">
                          <a:solidFill>
                            <a:schemeClr val="tx1"/>
                          </a:solidFill>
                          <a:effectLst/>
                        </a:rPr>
                        <a:t>bescheidmäßige</a:t>
                      </a:r>
                      <a:r>
                        <a:rPr lang="de-DE" sz="1600" dirty="0">
                          <a:solidFill>
                            <a:schemeClr val="tx1"/>
                          </a:solidFill>
                          <a:effectLst/>
                        </a:rPr>
                        <a:t> Übernahme von Anteilsrechten)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de-DE" sz="1600" b="1" dirty="0" smtClean="0">
                          <a:solidFill>
                            <a:schemeClr val="tx1"/>
                          </a:solidFill>
                          <a:effectLst/>
                        </a:rPr>
                        <a:t>Partei/</a:t>
                      </a:r>
                      <a:r>
                        <a:rPr lang="de-DE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Beteiligter</a:t>
                      </a:r>
                      <a:endParaRPr lang="de-DE" sz="1600" b="1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de-DE" sz="1600" b="1" dirty="0" smtClean="0">
                          <a:solidFill>
                            <a:schemeClr val="tx1"/>
                          </a:solidFill>
                          <a:effectLst/>
                        </a:rPr>
                        <a:t>Partei/</a:t>
                      </a:r>
                      <a:r>
                        <a:rPr lang="de-DE" sz="1600" b="1" i="1" dirty="0" smtClean="0">
                          <a:solidFill>
                            <a:schemeClr val="tx1"/>
                          </a:solidFill>
                          <a:effectLst/>
                        </a:rPr>
                        <a:t>Beteiligter</a:t>
                      </a:r>
                      <a:endParaRPr lang="de-DE" sz="1600" b="1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9622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558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25800" y="365125"/>
            <a:ext cx="8128000" cy="985503"/>
          </a:xfrm>
        </p:spPr>
        <p:txBody>
          <a:bodyPr/>
          <a:lstStyle/>
          <a:p>
            <a:r>
              <a:rPr lang="de-AT" dirty="0" smtClean="0"/>
              <a:t>Anteilsübernahme § 35a WGG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 smtClean="0"/>
              <a:t>anstelle „Zerschlagung“ der Unternehmen</a:t>
            </a:r>
          </a:p>
          <a:p>
            <a:pPr marL="0" indent="0">
              <a:buNone/>
            </a:pPr>
            <a:r>
              <a:rPr lang="de-AT" dirty="0" smtClean="0"/>
              <a:t>Vorbild: 2 Abs 2 Finanzmarktstabilitätsgesetz</a:t>
            </a:r>
          </a:p>
          <a:p>
            <a:pPr marL="0" indent="0">
              <a:buNone/>
            </a:pPr>
            <a:r>
              <a:rPr lang="de-AT" dirty="0"/>
              <a:t>Weiterführung des § 35 Abs 3 WGG</a:t>
            </a:r>
            <a:endParaRPr lang="de-DE" dirty="0"/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r>
              <a:rPr lang="de-AT" dirty="0" smtClean="0"/>
              <a:t>§ 35a WGG: Land kann von der Entziehung der Gemeinnützigkeit absehen, wenn rechtsgeschäftliche Einigung über Abtretung der Anteile am Unternehmen erzielt wird</a:t>
            </a:r>
          </a:p>
          <a:p>
            <a:pPr marL="0" indent="0">
              <a:buNone/>
            </a:pPr>
            <a:r>
              <a:rPr lang="de-AT" dirty="0" smtClean="0"/>
              <a:t>Preis: eingezahlte Einlagen und Anteil an verteilbarem Gewinn (§ 10 WGG)</a:t>
            </a:r>
          </a:p>
        </p:txBody>
      </p:sp>
    </p:spTree>
    <p:extLst>
      <p:ext uri="{BB962C8B-B14F-4D97-AF65-F5344CB8AC3E}">
        <p14:creationId xmlns:p14="http://schemas.microsoft.com/office/powerpoint/2010/main" val="184411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17332" y="365125"/>
            <a:ext cx="8136467" cy="985503"/>
          </a:xfrm>
        </p:spPr>
        <p:txBody>
          <a:bodyPr/>
          <a:lstStyle/>
          <a:p>
            <a:r>
              <a:rPr lang="de-AT" dirty="0" smtClean="0"/>
              <a:t>Anteilsübernahme § 36b WGG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e-AT" dirty="0" smtClean="0"/>
              <a:t>Voraussetzung: keine Einigung gem § 35a WGG</a:t>
            </a:r>
          </a:p>
          <a:p>
            <a:r>
              <a:rPr lang="de-AT" dirty="0" smtClean="0"/>
              <a:t>zum Erhalt möglichst leistbarer Wohnungsbestände in Regionen mit erhöhtem Wohnungsbedarf</a:t>
            </a:r>
          </a:p>
          <a:p>
            <a:r>
              <a:rPr lang="de-AT" dirty="0" smtClean="0"/>
              <a:t>zur nachhaltigen Sicherheit der gemeinnützigen Vermögensbindung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 smtClean="0"/>
              <a:t>Übernahme der Anteilsrechte durch Bescheid (Veröffentlichung im Amtsblatt)</a:t>
            </a:r>
          </a:p>
          <a:p>
            <a:pPr marL="0" indent="0">
              <a:buNone/>
            </a:pPr>
            <a:r>
              <a:rPr lang="de-AT" dirty="0" smtClean="0"/>
              <a:t>Mitglieder haben Anspruch auf eingezahlte Einlagen und Anteil am verteilbaren Gewinn (§ 10 WGG)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 smtClean="0"/>
              <a:t>Entscheidung über Unternehmen nach Anhörung Organe, Revisionsverband, Finanzbehörde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133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25800" y="365125"/>
            <a:ext cx="8128000" cy="985503"/>
          </a:xfrm>
        </p:spPr>
        <p:txBody>
          <a:bodyPr/>
          <a:lstStyle/>
          <a:p>
            <a:r>
              <a:rPr lang="de-AT" dirty="0" smtClean="0"/>
              <a:t>Sitzverlegung neu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r>
              <a:rPr lang="de-AT" dirty="0" smtClean="0"/>
              <a:t>Zustimmungspflicht auch der aufnehmende </a:t>
            </a:r>
            <a:r>
              <a:rPr lang="de-AT" dirty="0" err="1" smtClean="0"/>
              <a:t>LReg</a:t>
            </a:r>
            <a:r>
              <a:rPr lang="de-AT" dirty="0" smtClean="0"/>
              <a:t> (§ 10b WGG)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 smtClean="0"/>
              <a:t>Parteistellung Finanzbehörde (§ 33 Abs 2 WGG)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 smtClean="0"/>
              <a:t>Anhörungsrecht Revisionsverband (§ 33 Abs 2 WGG)</a:t>
            </a:r>
          </a:p>
        </p:txBody>
      </p:sp>
    </p:spTree>
    <p:extLst>
      <p:ext uri="{BB962C8B-B14F-4D97-AF65-F5344CB8AC3E}">
        <p14:creationId xmlns:p14="http://schemas.microsoft.com/office/powerpoint/2010/main" val="401133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oint_CD-Design_deutsch_16zu9">
  <a:themeElements>
    <a:clrScheme name="CD-Farben">
      <a:dk1>
        <a:srgbClr val="000000"/>
      </a:dk1>
      <a:lt1>
        <a:srgbClr val="FFFFFF"/>
      </a:lt1>
      <a:dk2>
        <a:srgbClr val="3E3E40"/>
      </a:dk2>
      <a:lt2>
        <a:srgbClr val="808080"/>
      </a:lt2>
      <a:accent1>
        <a:srgbClr val="338E9C"/>
      </a:accent1>
      <a:accent2>
        <a:srgbClr val="CA0538"/>
      </a:accent2>
      <a:accent3>
        <a:srgbClr val="60B565"/>
      </a:accent3>
      <a:accent4>
        <a:srgbClr val="FFD500"/>
      </a:accent4>
      <a:accent5>
        <a:srgbClr val="F59C00"/>
      </a:accent5>
      <a:accent6>
        <a:srgbClr val="961253"/>
      </a:accent6>
      <a:hlink>
        <a:srgbClr val="000000"/>
      </a:hlink>
      <a:folHlink>
        <a:srgbClr val="0000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larhe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oint_CD-Design_deutsch_16zu9" id="{BB5EA47E-AD1D-40A1-8993-6225CE7A6D97}" vid="{C7F8217F-BCF1-403C-B12C-448C704A6B4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PPoint_CD_DE_16zu9</Template>
  <TotalTime>0</TotalTime>
  <Words>652</Words>
  <Application>Microsoft Office PowerPoint</Application>
  <PresentationFormat>Breitbild</PresentationFormat>
  <Paragraphs>107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Calibri</vt:lpstr>
      <vt:lpstr>Corbel</vt:lpstr>
      <vt:lpstr>Times New Roman</vt:lpstr>
      <vt:lpstr>PPoint_CD-Design_deutsch_16zu9</vt:lpstr>
      <vt:lpstr>WS 3: Sicherung der Gemeinnützigkeit</vt:lpstr>
      <vt:lpstr>Regierungskommissär I</vt:lpstr>
      <vt:lpstr>Regierungskommissär II</vt:lpstr>
      <vt:lpstr>Regierungskommissär III</vt:lpstr>
      <vt:lpstr>Parteistellung des Revisionsverbandes I</vt:lpstr>
      <vt:lpstr>PowerPoint-Präsentation</vt:lpstr>
      <vt:lpstr>Anteilsübernahme § 35a WGG</vt:lpstr>
      <vt:lpstr>Anteilsübernahme § 36b WGG</vt:lpstr>
      <vt:lpstr>Sitzverlegung neu</vt:lpstr>
      <vt:lpstr>Sonstiges</vt:lpstr>
    </vt:vector>
  </TitlesOfParts>
  <Company>BMDW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 3: Sicherung der Gemeinnützigkeit</dc:title>
  <dc:creator>Zenz, Christian</dc:creator>
  <cp:lastModifiedBy>Zenz, Christian</cp:lastModifiedBy>
  <cp:revision>14</cp:revision>
  <dcterms:created xsi:type="dcterms:W3CDTF">2019-07-31T12:41:06Z</dcterms:created>
  <dcterms:modified xsi:type="dcterms:W3CDTF">2019-08-27T08:50:29Z</dcterms:modified>
</cp:coreProperties>
</file>